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Комп\Desktop\Свои\ноутбук\документы\CIMG08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Давликеевская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школа» </a:t>
            </a:r>
            <a:r>
              <a:rPr lang="ru-RU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Апастовского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834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SL_Times New Roman" pitchFamily="18" charset="0"/>
              </a:rPr>
              <a:t>Выводы и рекомендации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  Результаты </a:t>
            </a:r>
            <a:r>
              <a:rPr lang="ru-RU" dirty="0">
                <a:latin typeface="Times New Roman"/>
                <a:ea typeface="Times New Roman"/>
              </a:rPr>
              <a:t>основного государственного  экзамена позволяют сделать вывод, что государственный стандарт  основного общего образования  учащимися 9-х классов усвоен. Вместе с тем, результаты ОГЭ не всех выпускников объективно совпадали с реальными знаниями. Поэтому  </a:t>
            </a:r>
            <a:r>
              <a:rPr lang="ru-RU" dirty="0" err="1">
                <a:latin typeface="Times New Roman"/>
                <a:ea typeface="Times New Roman"/>
              </a:rPr>
              <a:t>педколлективу</a:t>
            </a:r>
            <a:r>
              <a:rPr lang="ru-RU" dirty="0">
                <a:latin typeface="Times New Roman"/>
                <a:ea typeface="Times New Roman"/>
              </a:rPr>
              <a:t> необходимо продолжить работу по повышению качества знаний учащихся по всем предметам;  спланировать работу со слабоуспевающими учащимися. Необходимо взаимодействовать с родителями учащихся. Коррекционная работа должна проводиться систематически, во взаимосвязи с мониторингом знаний и умений учащихся. Учителям-предметникам основной школы продумать формы работы на уроках с целью адаптации к новым формам  экзаменов в 9-х классах.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2887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>
                <a:latin typeface="SL_Times New Roman" pitchFamily="18" charset="0"/>
              </a:rPr>
              <a:t>Методическая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SL_Times New Roman" pitchFamily="18" charset="0"/>
              </a:rPr>
              <a:t>В 2016-2017  учебном году на базе МБОУ </a:t>
            </a:r>
            <a:r>
              <a:rPr lang="ru-RU" dirty="0" smtClean="0">
                <a:latin typeface="SL_Times New Roman" pitchFamily="18" charset="0"/>
              </a:rPr>
              <a:t>«</a:t>
            </a:r>
            <a:r>
              <a:rPr lang="ru-RU" dirty="0" err="1" smtClean="0">
                <a:latin typeface="SL_Times New Roman" pitchFamily="18" charset="0"/>
              </a:rPr>
              <a:t>Давликеевская</a:t>
            </a:r>
            <a:r>
              <a:rPr lang="ru-RU" dirty="0" smtClean="0">
                <a:latin typeface="SL_Times New Roman" pitchFamily="18" charset="0"/>
              </a:rPr>
              <a:t> </a:t>
            </a:r>
            <a:r>
              <a:rPr lang="ru-RU" dirty="0">
                <a:latin typeface="SL_Times New Roman" pitchFamily="18" charset="0"/>
              </a:rPr>
              <a:t>ООШ» прошли следующие семинары :</a:t>
            </a:r>
          </a:p>
          <a:p>
            <a:pPr lvl="0"/>
            <a:r>
              <a:rPr lang="ru-RU" dirty="0">
                <a:latin typeface="SL_Times New Roman" pitchFamily="18" charset="0"/>
              </a:rPr>
              <a:t>Семинар </a:t>
            </a:r>
            <a:r>
              <a:rPr lang="ru-RU" dirty="0" smtClean="0">
                <a:latin typeface="SL_Times New Roman" pitchFamily="18" charset="0"/>
              </a:rPr>
              <a:t>молодых учителей.</a:t>
            </a:r>
            <a:endParaRPr lang="ru-RU" dirty="0">
              <a:latin typeface="SL_Times New Roman" pitchFamily="18" charset="0"/>
            </a:endParaRPr>
          </a:p>
          <a:p>
            <a:pPr lvl="0"/>
            <a:r>
              <a:rPr lang="ru-RU" dirty="0">
                <a:latin typeface="SL_Times New Roman" pitchFamily="18" charset="0"/>
              </a:rPr>
              <a:t>Семинар </a:t>
            </a:r>
            <a:r>
              <a:rPr lang="ru-RU" dirty="0" smtClean="0">
                <a:latin typeface="SL_Times New Roman" pitchFamily="18" charset="0"/>
              </a:rPr>
              <a:t>заместителей директора по воспитательной работе.</a:t>
            </a:r>
          </a:p>
          <a:p>
            <a:r>
              <a:rPr lang="ru-RU" dirty="0">
                <a:latin typeface="SL_Times New Roman" pitchFamily="18" charset="0"/>
              </a:rPr>
              <a:t>Семинар </a:t>
            </a:r>
            <a:r>
              <a:rPr lang="ru-RU" dirty="0" smtClean="0">
                <a:latin typeface="SL_Times New Roman" pitchFamily="18" charset="0"/>
              </a:rPr>
              <a:t>учителей математике.</a:t>
            </a:r>
            <a:endParaRPr lang="ru-RU" dirty="0">
              <a:latin typeface="SL_Times New Roman" pitchFamily="18" charset="0"/>
            </a:endParaRPr>
          </a:p>
          <a:p>
            <a:pPr lvl="0"/>
            <a:endParaRPr lang="ru-RU" dirty="0">
              <a:latin typeface="SL_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547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Показателями успешности работы школы являются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90170" algn="l"/>
              </a:tabLst>
            </a:pPr>
            <a:r>
              <a:rPr lang="ru-RU" dirty="0">
                <a:latin typeface="Times New Roman"/>
                <a:ea typeface="Times New Roman"/>
              </a:rPr>
              <a:t>Выполнение Федерального Закона  «Об образовании в Российской Федерации», решений Правительства Российской Федерации, районных и республиканских  органов управления образованием по вопросам образования в 2016-2017учебном году.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90170" algn="l"/>
              </a:tabLst>
            </a:pPr>
            <a:r>
              <a:rPr lang="ru-RU" dirty="0">
                <a:latin typeface="Times New Roman"/>
                <a:ea typeface="Times New Roman"/>
              </a:rPr>
              <a:t>Стабильность успеваемости качества знаний обучающихся школы.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90170" algn="l"/>
              </a:tabLst>
            </a:pPr>
            <a:r>
              <a:rPr lang="ru-RU" dirty="0">
                <a:latin typeface="Times New Roman"/>
                <a:ea typeface="Times New Roman"/>
              </a:rPr>
              <a:t>Успешное выступление обучающихся на различных конкурсах, олимпиадах, соревнованиях.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90170" algn="l"/>
              </a:tabLst>
            </a:pPr>
            <a:r>
              <a:rPr lang="ru-RU" dirty="0">
                <a:latin typeface="Times New Roman"/>
                <a:ea typeface="Times New Roman"/>
              </a:rPr>
              <a:t>Использование коммуникативно-информационных технологий в управлении и организации учебно-воспитательного  процесса.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90170" algn="l"/>
              </a:tabLst>
            </a:pPr>
            <a:r>
              <a:rPr lang="ru-RU" dirty="0">
                <a:latin typeface="Times New Roman"/>
                <a:ea typeface="Times New Roman"/>
              </a:rPr>
              <a:t>Успешная аттестация учителей.</a:t>
            </a:r>
          </a:p>
          <a:p>
            <a:pPr lvl="0" algn="just">
              <a:lnSpc>
                <a:spcPct val="115000"/>
              </a:lnSpc>
              <a:buFont typeface="+mj-lt"/>
              <a:buAutoNum type="arabicPeriod"/>
              <a:tabLst>
                <a:tab pos="90170" algn="l"/>
              </a:tabLst>
            </a:pPr>
            <a:r>
              <a:rPr lang="ru-RU" dirty="0">
                <a:latin typeface="Times New Roman"/>
                <a:ea typeface="Times New Roman"/>
              </a:rPr>
              <a:t>Постоянное пополнение материально-технической базы школы.</a:t>
            </a:r>
          </a:p>
          <a:p>
            <a:pPr marL="90170" indent="-9017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  Деятельность школы дает позитивный результат. Организуя ее, педагоги выстраивают работу для дальнейшего развития образования в школе, </a:t>
            </a:r>
            <a:r>
              <a:rPr lang="ru-RU" dirty="0" smtClean="0">
                <a:latin typeface="Times New Roman"/>
                <a:ea typeface="Times New Roman"/>
              </a:rPr>
              <a:t>воспитания.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366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Давликеевская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школа» как начальная была открыта 1942 году, в 1949 году реорганизована в семилетнюю, в 1966 году – в восьмилетнюю. В 2002 году построено новое комплексное двухэтажное здание (совместно с детским садом).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744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2016/2017 учебном году  педагогический коллектив  школы продолжил работать  над методической темой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"Повышение эффективности педагогического процесса, обеспечение качества образования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этап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2016-2019 годы - 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НАМЕЧЕННЫХ ПЛАНОВ.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ЭФФЕКТИВНОСТИ  РАБОТЫ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0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266"/>
            <a:ext cx="8229600" cy="1143000"/>
          </a:xfrm>
        </p:spPr>
        <p:txBody>
          <a:bodyPr/>
          <a:lstStyle/>
          <a:p>
            <a:r>
              <a:rPr lang="ru-RU" dirty="0" smtClean="0"/>
              <a:t>Кадры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52596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Ногманов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Марат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Ринатович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УВР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Гарифуллина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Лейсан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Ильгамовна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ВР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Хазиева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Гульнара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Фирдусовна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Кадровый состав педагогических работников –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Отслеживание в течение нескольких лет изменения качества педагогических кадров в мониторинговом режиме выявило ряд закономерностей: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текучести кадров - педагогический состав: 16 человек (с администрацией), учителей-предметников 13 человек; 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 образовательного ценза педагогов - высшая квалификационная категория –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(15%);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квалификационная категория –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человек (69%);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категории – 2 человека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(15%).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Совершенствуя    уровень педагогического мастерства,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2016/2017 учебном году прошли курсы переподготовки по менеджменту заместитель директора по УВР и заместитель директора по ВР, прошли курсы повышения квалификации 3 учителей предметников, что составило  38,5 % всего педагогического коллектива. Один учитель обучается на курсах переподготовки «Учитель образовательной организации по направлению «Технология» с правом преподавания предмета « ИЗО».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10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>
                <a:latin typeface="SL_Times New Roman" pitchFamily="18" charset="0"/>
              </a:rPr>
              <a:t>Обучающиеся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>
                <a:latin typeface="SL_Times New Roman" pitchFamily="18" charset="0"/>
              </a:rPr>
              <a:t>На момент окончания учебного года в школе обучаются </a:t>
            </a:r>
            <a:r>
              <a:rPr lang="ru-RU" sz="2800" dirty="0" smtClean="0">
                <a:latin typeface="SL_Times New Roman" pitchFamily="18" charset="0"/>
              </a:rPr>
              <a:t>33 </a:t>
            </a:r>
            <a:r>
              <a:rPr lang="ru-RU" sz="2800" dirty="0">
                <a:latin typeface="SL_Times New Roman" pitchFamily="18" charset="0"/>
              </a:rPr>
              <a:t>обучающихся. Количество классов комплектов – </a:t>
            </a:r>
            <a:r>
              <a:rPr lang="ru-RU" sz="2800" dirty="0" smtClean="0">
                <a:latin typeface="SL_Times New Roman" pitchFamily="18" charset="0"/>
              </a:rPr>
              <a:t>8. </a:t>
            </a:r>
            <a:r>
              <a:rPr lang="ru-RU" sz="2800" dirty="0">
                <a:latin typeface="SL_Times New Roman" pitchFamily="18" charset="0"/>
              </a:rPr>
              <a:t>Неуспевающих нет. Программный материал выполнен в полном объёме, практическая часть отработана в соответствии с программными требованиями.</a:t>
            </a:r>
          </a:p>
          <a:p>
            <a:r>
              <a:rPr lang="ru-RU" sz="2800" b="1" dirty="0" smtClean="0">
                <a:latin typeface="SL_Times New Roman" pitchFamily="18" charset="0"/>
              </a:rPr>
              <a:t>33 </a:t>
            </a:r>
            <a:r>
              <a:rPr lang="ru-RU" sz="2800" b="1" dirty="0">
                <a:latin typeface="SL_Times New Roman" pitchFamily="18" charset="0"/>
              </a:rPr>
              <a:t>обучающихся переведены в следующий класс.   </a:t>
            </a:r>
            <a:r>
              <a:rPr lang="ru-RU" sz="2800" dirty="0">
                <a:latin typeface="SL_Times New Roman" pitchFamily="18" charset="0"/>
              </a:rPr>
              <a:t>Успеваемость составила 100%, качество знаний – </a:t>
            </a:r>
            <a:r>
              <a:rPr lang="ru-RU" sz="2800" dirty="0" smtClean="0">
                <a:latin typeface="SL_Times New Roman" pitchFamily="18" charset="0"/>
              </a:rPr>
              <a:t>46,7%.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2584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x-none" b="1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успеваемости за последние 3 года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387815"/>
              </p:ext>
            </p:extLst>
          </p:nvPr>
        </p:nvGraphicFramePr>
        <p:xfrm>
          <a:off x="755575" y="1916830"/>
          <a:ext cx="7848874" cy="3960443"/>
        </p:xfrm>
        <a:graphic>
          <a:graphicData uri="http://schemas.openxmlformats.org/drawingml/2006/table">
            <a:tbl>
              <a:tblPr firstRow="1" firstCol="1" bandRow="1"/>
              <a:tblGrid>
                <a:gridCol w="3320677"/>
                <a:gridCol w="1509399"/>
                <a:gridCol w="1509399"/>
                <a:gridCol w="1509399"/>
              </a:tblGrid>
              <a:tr h="6600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Параметры статистики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2014-2015 учебный год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2015-2016 учебный год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2016-2017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учебный год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Количество учеников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                           в начальной школе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                           в основной школе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9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37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33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Отличников: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Ударников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Окончили 9 кл с отличием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0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 Оставлены на повторное обучение в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Успеваемость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100%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03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Качество успеваемости: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43.3%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48.28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46,7%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771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успеваемости и качества знаний по школе в 2016/2017 учебном году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815562"/>
              </p:ext>
            </p:extLst>
          </p:nvPr>
        </p:nvGraphicFramePr>
        <p:xfrm>
          <a:off x="467544" y="1412775"/>
          <a:ext cx="8280922" cy="475252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909037"/>
                <a:gridCol w="1274377"/>
                <a:gridCol w="1274377"/>
                <a:gridCol w="1274377"/>
                <a:gridCol w="1274377"/>
                <a:gridCol w="1274377"/>
              </a:tblGrid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 четверть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2 четверть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 четверть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 четверть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Итоги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Аттестованы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Успеваемость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Качество        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45,16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46,67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46,67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46,67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46,67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Обученность  (%)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Отличники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Ударники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13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С одной  «4»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С одной  «3»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006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Результаты ОГЭ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789111"/>
              </p:ext>
            </p:extLst>
          </p:nvPr>
        </p:nvGraphicFramePr>
        <p:xfrm>
          <a:off x="323526" y="980728"/>
          <a:ext cx="8568953" cy="5472607"/>
        </p:xfrm>
        <a:graphic>
          <a:graphicData uri="http://schemas.openxmlformats.org/drawingml/2006/table">
            <a:tbl>
              <a:tblPr firstRow="1" firstCol="1" bandRow="1"/>
              <a:tblGrid>
                <a:gridCol w="1233680"/>
                <a:gridCol w="656213"/>
                <a:gridCol w="789842"/>
                <a:gridCol w="676099"/>
                <a:gridCol w="789047"/>
                <a:gridCol w="676895"/>
                <a:gridCol w="789047"/>
                <a:gridCol w="676895"/>
                <a:gridCol w="789047"/>
                <a:gridCol w="679280"/>
                <a:gridCol w="812908"/>
              </a:tblGrid>
              <a:tr h="8894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Предметы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2012/2013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2013/14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2014/15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2015/2016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2016/2017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787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%вып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Средняя оценка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  <a:latin typeface="Times New Roman"/>
                          <a:ea typeface="Times New Roman"/>
                        </a:rPr>
                        <a:t>%вып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Средняя оценка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  <a:latin typeface="Times New Roman"/>
                          <a:ea typeface="Times New Roman"/>
                        </a:rPr>
                        <a:t>%вып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  <a:latin typeface="Times New Roman"/>
                          <a:ea typeface="Times New Roman"/>
                        </a:rPr>
                        <a:t>Средняя оценка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%вып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Средняя оценка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%вып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Средняя оценка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74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Математика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52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50,42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50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61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78,84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949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Русский язык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89,6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4,8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87,85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4,14           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82,5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3,3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  <a:latin typeface="Times New Roman"/>
                          <a:ea typeface="Times New Roman"/>
                        </a:rPr>
                        <a:t>87,8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3,75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16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Биология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74,5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71,9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949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Обществознание 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78,15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16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  <a:latin typeface="Times New Roman"/>
                          <a:ea typeface="Times New Roman"/>
                        </a:rPr>
                        <a:t>78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716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effectLst/>
                          <a:latin typeface="Times New Roman"/>
                          <a:ea typeface="Times New Roman"/>
                        </a:rPr>
                        <a:t>3,5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292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Статистический анализ средней оценки ОГЭ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1154609"/>
              </p:ext>
            </p:extLst>
          </p:nvPr>
        </p:nvGraphicFramePr>
        <p:xfrm>
          <a:off x="251520" y="908720"/>
          <a:ext cx="8640958" cy="543542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792088"/>
                <a:gridCol w="504056"/>
                <a:gridCol w="576064"/>
                <a:gridCol w="648072"/>
                <a:gridCol w="720080"/>
                <a:gridCol w="792088"/>
                <a:gridCol w="648072"/>
                <a:gridCol w="792088"/>
                <a:gridCol w="648072"/>
                <a:gridCol w="641532"/>
                <a:gridCol w="1878746"/>
              </a:tblGrid>
              <a:tr h="69323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Предметы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2015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2016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</a:rPr>
                        <a:t>2017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Динамика изменения показателя по ОУ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за  год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ОУ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район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РТ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ОУ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район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РТ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ОУ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район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РТ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</a:rPr>
                        <a:t>ОУ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Математика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3,63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3,81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3,87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+ 0,25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Русский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язык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3,3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3,73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4,31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4,06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4,07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3,75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- 0,5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Биология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4,27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4,21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3,42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- 0,25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9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Обществознание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3,91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4,25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4,04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3,39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3,66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- 0,59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9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Химия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4,17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4,33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3,90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5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>
                          <a:effectLst/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3,67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3,61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3,49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3,5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43196" marR="431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0381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762</Words>
  <Application>Microsoft Office PowerPoint</Application>
  <PresentationFormat>Экран (4:3)</PresentationFormat>
  <Paragraphs>314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МБОУ «Давликеевская основная общеобразовательная школа» как начальная была открыта 1942 году, в 1949 году реорганизована в семилетнюю, в 1966 году – в восьмилетнюю. В 2002 году построено новое комплексное двухэтажное здание (совместно с детским садом). </vt:lpstr>
      <vt:lpstr>-В 2016/2017 учебном году  педагогический коллектив  школы продолжил работать  над методической темой  "Повышение эффективности педагогического процесса, обеспечение качества образования".  - 2 этап- 2016-2019 годы -  РЕАЛИЗАЦИЯ НАМЕЧЕННЫХ ПЛАНОВ.                           ПРОВЕРКА ЭФФЕКТИВНОСТИ  РАБОТЫ </vt:lpstr>
      <vt:lpstr>Кадры</vt:lpstr>
      <vt:lpstr>Обучающиеся</vt:lpstr>
      <vt:lpstr>Сравнительный анализ успеваемости за последние 3 года </vt:lpstr>
      <vt:lpstr>Мониторинг успеваемости и качества знаний по школе в 2016/2017 учебном году </vt:lpstr>
      <vt:lpstr>Результаты ОГЭ </vt:lpstr>
      <vt:lpstr>Статистический анализ средней оценки ОГЭ </vt:lpstr>
      <vt:lpstr>Выводы и рекомендации</vt:lpstr>
      <vt:lpstr>Методическая работа</vt:lpstr>
      <vt:lpstr>Показателями успешности работы школы являются: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</dc:creator>
  <cp:lastModifiedBy>Комп</cp:lastModifiedBy>
  <cp:revision>7</cp:revision>
  <dcterms:created xsi:type="dcterms:W3CDTF">2017-10-10T18:06:11Z</dcterms:created>
  <dcterms:modified xsi:type="dcterms:W3CDTF">2017-10-10T19:37:29Z</dcterms:modified>
</cp:coreProperties>
</file>